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slide" Target="slides/slide2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253cee7f7c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53cee7f7c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3cee7f7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3cee7f7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0f7b242c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0f7b242c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253cee7f7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3cee7f7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253cee7f7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53cee7f7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253cee7f7c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53cee7f7c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253cee7f7c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53cee7f7c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253cee7f7c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53cee7f7c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253cee7f7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3cee7f7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253cee7f7c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53cee7f7c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253cee7f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53cee7f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2c403ca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42c403ca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253cee7f7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3cee7f7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253cee7f7c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53cee7f7c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253cee7f7c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3cee7f7c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253cee7f7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3cee7f7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253cee7f7c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53cee7f7c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253cee7f7c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53cee7f7c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253cee7f7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53cee7f7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253cee7f7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53cee7f7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253cee7f7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53cee7f7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253cee7f7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53cee7f7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253cee7f7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53cee7f7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253cee7f7c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53cee7f7c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253cee7f7c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53cee7f7c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www.youtube.com/watch?v=rZSRA-QvwO8" TargetMode="Externa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hyperlink" Target="https://arstechnica.com/information-technology/2016/05/how-the-internet-works-submarine-cables-data-centres-last-mil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XMxkRh7sx84" TargetMode="External"/><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americanbuildersquarterly.com/2015/yahoo/" TargetMode="Externa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imgur.com/gallery/7NPNf" TargetMode="External"/><Relationship Id="rId4"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blog.google/topics/google-cloud/google-invests-indigo-undersea-cable-improve-cloud-infrastructure-southeast-asia/"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xkcd.com/256/" TargetMode="External"/><Relationship Id="rId4" Type="http://schemas.openxmlformats.org/officeDocument/2006/relationships/image" Target="../media/image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jpg"/><Relationship Id="rId4" Type="http://schemas.openxmlformats.org/officeDocument/2006/relationships/hyperlink" Target="http://spreadnetworks.com/network-map/"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nytimes.com/2014/04/14/opinion/krugman-three-expensive-millisecond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jpg"/><Relationship Id="rId4" Type="http://schemas.openxmlformats.org/officeDocument/2006/relationships/hyperlink" Target="https://www.amazon.com/Linksys-WRT54G-Wireless-G-Router/dp/B00007KDVI" TargetMode="External"/><Relationship Id="rId5" Type="http://schemas.openxmlformats.org/officeDocument/2006/relationships/image" Target="../media/image17.png"/><Relationship Id="rId6" Type="http://schemas.openxmlformats.org/officeDocument/2006/relationships/hyperlink" Target="http://us.dlink.com/product-category/business-solutions/wireless/software-managed-access-points/" TargetMode="External"/><Relationship Id="rId7" Type="http://schemas.openxmlformats.org/officeDocument/2006/relationships/image" Target="../media/image11.jpg"/><Relationship Id="rId8" Type="http://schemas.openxmlformats.org/officeDocument/2006/relationships/hyperlink" Target="https://www.digitaltrends.com/computing/differences-between-ethernet-cabl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kb.netgear.com/30985/How-to-manually-configure-a-PnP-connection-with-Etisalat-on-your-NETGEAR-Nighthawk-route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hyperlink" Target="http://oldforum.paradoxplaza.com/forum/showthread.php?837998-Underground-power-lines-and-capacity/page2" TargetMode="External"/><Relationship Id="rId5" Type="http://schemas.openxmlformats.org/officeDocument/2006/relationships/hyperlink" Target="https://bijanghayyoomi.files.wordpress.com/2010/08/picture20.jpg" TargetMode="External"/><Relationship Id="rId6"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en.wikipedia.org/wiki/Tier_1_network" TargetMode="External"/><Relationship Id="rId4" Type="http://schemas.openxmlformats.org/officeDocument/2006/relationships/hyperlink" Target="http://www.vootwerk.com/network.html" TargetMode="External"/><Relationship Id="rId5" Type="http://schemas.openxmlformats.org/officeDocument/2006/relationships/image" Target="../media/image16.jpg"/><Relationship Id="rId6" Type="http://schemas.openxmlformats.org/officeDocument/2006/relationships/image" Target="../media/image12.jpg"/><Relationship Id="rId7"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hyperlink" Target="https://en.wikipedia.org/wiki/60_Hudson_Street" TargetMode="External"/><Relationship Id="rId5" Type="http://schemas.openxmlformats.org/officeDocument/2006/relationships/hyperlink" Target="https://www.wired.com/2015/11/peter-garritano-where-the-internet-lives/" TargetMode="External"/><Relationship Id="rId6"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Physical Internet</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pic>
        <p:nvPicPr>
          <p:cNvPr descr="Have you ever wondered how submarine cables are laid? This animation from Vodafone Carrier Services shows how these vital cables are laid and maintained, in order to ensure the world stays connected." id="130" name="Google Shape;130;p22" title="How submarine cables are laid – Vodafone Carrier Services">
            <a:hlinkClick r:id="rId3"/>
          </p:cNvPr>
          <p:cNvPicPr preferRelativeResize="0"/>
          <p:nvPr/>
        </p:nvPicPr>
        <p:blipFill>
          <a:blip r:embed="rId4">
            <a:alphaModFix/>
          </a:blip>
          <a:stretch>
            <a:fillRect/>
          </a:stretch>
        </p:blipFill>
        <p:spPr>
          <a:xfrm>
            <a:off x="1274438" y="98575"/>
            <a:ext cx="6595126" cy="4946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https://cdn.arstechnica.net/wp-content/uploads/sites/3/2016/05/world-submarine-cable-map.png" id="135" name="Google Shape;135;p23"/>
          <p:cNvPicPr preferRelativeResize="0"/>
          <p:nvPr/>
        </p:nvPicPr>
        <p:blipFill>
          <a:blip r:embed="rId3">
            <a:alphaModFix/>
          </a:blip>
          <a:stretch>
            <a:fillRect/>
          </a:stretch>
        </p:blipFill>
        <p:spPr>
          <a:xfrm>
            <a:off x="137838" y="246200"/>
            <a:ext cx="8868324" cy="4148925"/>
          </a:xfrm>
          <a:prstGeom prst="rect">
            <a:avLst/>
          </a:prstGeom>
          <a:noFill/>
          <a:ln>
            <a:noFill/>
          </a:ln>
        </p:spPr>
      </p:pic>
      <p:sp>
        <p:nvSpPr>
          <p:cNvPr id="136" name="Google Shape;136;p23"/>
          <p:cNvSpPr txBox="1"/>
          <p:nvPr/>
        </p:nvSpPr>
        <p:spPr>
          <a:xfrm>
            <a:off x="46900" y="4677500"/>
            <a:ext cx="9050100" cy="39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4"/>
              </a:rPr>
              <a:t>https://arstechnica.com/information-technology/2016/05/how-the-internet-works-submarine-cables-data-centres-last-mile/</a:t>
            </a:r>
            <a:endParaRPr sz="1200"/>
          </a:p>
          <a:p>
            <a:pPr indent="0" lvl="0" marL="0" rtl="0" algn="l">
              <a:spcBef>
                <a:spcPts val="0"/>
              </a:spcBef>
              <a:spcAft>
                <a:spcPts val="0"/>
              </a:spcAft>
              <a:buNone/>
            </a:pPr>
            <a:r>
              <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Submarine Cable</a:t>
            </a:r>
            <a:endParaRPr/>
          </a:p>
        </p:txBody>
      </p:sp>
      <p:sp>
        <p:nvSpPr>
          <p:cNvPr id="142" name="Google Shape;142;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Spanned the Atlantic Ocean and Connected</a:t>
            </a:r>
            <a:endParaRPr/>
          </a:p>
          <a:p>
            <a:pPr indent="-317500" lvl="1" marL="914400" rtl="0" algn="l">
              <a:spcBef>
                <a:spcPts val="0"/>
              </a:spcBef>
              <a:spcAft>
                <a:spcPts val="0"/>
              </a:spcAft>
              <a:buSzPts val="1400"/>
              <a:buChar char="○"/>
            </a:pPr>
            <a:r>
              <a:rPr lang="en"/>
              <a:t>Ireland</a:t>
            </a:r>
            <a:endParaRPr/>
          </a:p>
          <a:p>
            <a:pPr indent="-317500" lvl="1" marL="914400" rtl="0" algn="l">
              <a:spcBef>
                <a:spcPts val="0"/>
              </a:spcBef>
              <a:spcAft>
                <a:spcPts val="0"/>
              </a:spcAft>
              <a:buSzPts val="1400"/>
              <a:buChar char="○"/>
            </a:pPr>
            <a:r>
              <a:rPr lang="en"/>
              <a:t>Newfoundland</a:t>
            </a:r>
            <a:endParaRPr/>
          </a:p>
          <a:p>
            <a:pPr indent="-342900" lvl="0" marL="457200" rtl="0" algn="l">
              <a:spcBef>
                <a:spcPts val="0"/>
              </a:spcBef>
              <a:spcAft>
                <a:spcPts val="0"/>
              </a:spcAft>
              <a:buSzPts val="1800"/>
              <a:buChar char="●"/>
            </a:pPr>
            <a:r>
              <a:rPr lang="en"/>
              <a:t>Laid in 1858</a:t>
            </a:r>
            <a:endParaRPr/>
          </a:p>
          <a:p>
            <a:pPr indent="-342900" lvl="0" marL="457200" rtl="0" algn="l">
              <a:spcBef>
                <a:spcPts val="0"/>
              </a:spcBef>
              <a:spcAft>
                <a:spcPts val="0"/>
              </a:spcAft>
              <a:buSzPts val="1800"/>
              <a:buChar char="●"/>
            </a:pPr>
            <a:r>
              <a:rPr lang="en"/>
              <a:t>Used to send telegraphs</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pic>
        <p:nvPicPr>
          <p:cNvPr descr="Google is reinforcing its underwater fibre-optic cables to protect against future shark attacks&#10;&#10;Google is reinforcing its private underwater fibre-optic cables with an extra layer of protective material in order to protect its 100,000 miles of cables from sharks.&#10;&#10;Sharks and other fish are attracted to the cables, thought by some to be due to the electromagnetic signals emitted by the lines, but they are easily damaged. The cables already have existing protective materials designed to shelter them from the various dangers of the environment, but will now be coated with a 'Kevlar-like' material to provide even more protection.&#10;&#10;Fibre-optic cables are made of strands of glass, and are thus much less durable than copper cables. Google wants to prevent its own cables from sustaining further damage after seeing underwater surveillance footage of sharks biting the cables.&#10;&#10;IT Pro has contacted Google for more information on the plans and will update the story as soon as we know more." id="147" name="Google Shape;147;p25" title="Shark Bites Fiber Optic Cables Undersea 15.8.2014">
            <a:hlinkClick r:id="rId3"/>
          </p:cNvPr>
          <p:cNvPicPr preferRelativeResize="0"/>
          <p:nvPr/>
        </p:nvPicPr>
        <p:blipFill>
          <a:blip r:embed="rId4">
            <a:alphaModFix/>
          </a:blip>
          <a:stretch>
            <a:fillRect/>
          </a:stretch>
        </p:blipFill>
        <p:spPr>
          <a:xfrm>
            <a:off x="1343038" y="150025"/>
            <a:ext cx="6457925" cy="4843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Delivery Network (CDN)</a:t>
            </a:r>
            <a:endParaRPr/>
          </a:p>
        </p:txBody>
      </p:sp>
      <p:sp>
        <p:nvSpPr>
          <p:cNvPr id="153" name="Google Shape;153;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Everything we want to use needs to be connected to the Internet through networks</a:t>
            </a:r>
            <a:endParaRPr/>
          </a:p>
          <a:p>
            <a:pPr indent="-342900" lvl="0" marL="457200" rtl="0" algn="l">
              <a:spcBef>
                <a:spcPts val="0"/>
              </a:spcBef>
              <a:spcAft>
                <a:spcPts val="0"/>
              </a:spcAft>
              <a:buSzPts val="1800"/>
              <a:buChar char="●"/>
            </a:pPr>
            <a:r>
              <a:rPr lang="en"/>
              <a:t>ISPs and Tier 1 networks route data through the Internet</a:t>
            </a:r>
            <a:endParaRPr/>
          </a:p>
          <a:p>
            <a:pPr indent="-342900" lvl="0" marL="457200" rtl="0" algn="l">
              <a:spcBef>
                <a:spcPts val="0"/>
              </a:spcBef>
              <a:spcAft>
                <a:spcPts val="0"/>
              </a:spcAft>
              <a:buSzPts val="1800"/>
              <a:buChar char="●"/>
            </a:pPr>
            <a:r>
              <a:rPr lang="en"/>
              <a:t>CDNs connect the content we want to consume to the rest of the Internet</a:t>
            </a:r>
            <a:endParaRPr/>
          </a:p>
          <a:p>
            <a:pPr indent="-342900" lvl="0" marL="457200" rtl="0" algn="l">
              <a:spcBef>
                <a:spcPts val="0"/>
              </a:spcBef>
              <a:spcAft>
                <a:spcPts val="0"/>
              </a:spcAft>
              <a:buSzPts val="1800"/>
              <a:buChar char="●"/>
            </a:pPr>
            <a:r>
              <a:rPr lang="en"/>
              <a:t>Large CDNs contain multiple sites in different parts of the country, or world</a:t>
            </a:r>
            <a:endParaRPr/>
          </a:p>
          <a:p>
            <a:pPr indent="-317500" lvl="1" marL="914400" rtl="0" algn="l">
              <a:spcBef>
                <a:spcPts val="0"/>
              </a:spcBef>
              <a:spcAft>
                <a:spcPts val="0"/>
              </a:spcAft>
              <a:buSzPts val="1400"/>
              <a:buChar char="○"/>
            </a:pPr>
            <a:r>
              <a:rPr lang="en"/>
              <a:t>Increased speed</a:t>
            </a:r>
            <a:endParaRPr/>
          </a:p>
          <a:p>
            <a:pPr indent="-317500" lvl="1" marL="914400" rtl="0" algn="l">
              <a:spcBef>
                <a:spcPts val="0"/>
              </a:spcBef>
              <a:spcAft>
                <a:spcPts val="0"/>
              </a:spcAft>
              <a:buSzPts val="1400"/>
              <a:buChar char="○"/>
            </a:pPr>
            <a:r>
              <a:rPr lang="en"/>
              <a:t>Don’t always to send a request to the company headquarters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CDN - Power and Storage</a:t>
            </a:r>
            <a:endParaRPr/>
          </a:p>
        </p:txBody>
      </p:sp>
      <p:sp>
        <p:nvSpPr>
          <p:cNvPr id="159" name="Google Shape;159;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Popular CDNs have significant amounts of data to process </a:t>
            </a:r>
            <a:endParaRPr/>
          </a:p>
          <a:p>
            <a:pPr indent="-342900" lvl="0" marL="457200" rtl="0" algn="l">
              <a:spcBef>
                <a:spcPts val="0"/>
              </a:spcBef>
              <a:spcAft>
                <a:spcPts val="0"/>
              </a:spcAft>
              <a:buSzPts val="1800"/>
              <a:buChar char="●"/>
            </a:pPr>
            <a:r>
              <a:rPr lang="en"/>
              <a:t>CDN receives many requests for data (Websites, snaps, streams, messages, etc)</a:t>
            </a:r>
            <a:endParaRPr/>
          </a:p>
          <a:p>
            <a:pPr indent="-342900" lvl="0" marL="457200" rtl="0" algn="l">
              <a:spcBef>
                <a:spcPts val="0"/>
              </a:spcBef>
              <a:spcAft>
                <a:spcPts val="0"/>
              </a:spcAft>
              <a:buSzPts val="1800"/>
              <a:buChar char="●"/>
            </a:pPr>
            <a:r>
              <a:rPr lang="en"/>
              <a:t>Server</a:t>
            </a:r>
            <a:endParaRPr/>
          </a:p>
          <a:p>
            <a:pPr indent="-317500" lvl="1" marL="914400" rtl="0" algn="l">
              <a:spcBef>
                <a:spcPts val="0"/>
              </a:spcBef>
              <a:spcAft>
                <a:spcPts val="0"/>
              </a:spcAft>
              <a:buSzPts val="1400"/>
              <a:buChar char="○"/>
            </a:pPr>
            <a:r>
              <a:rPr lang="en"/>
              <a:t>A computer designed to be housed in a server rack</a:t>
            </a:r>
            <a:endParaRPr/>
          </a:p>
          <a:p>
            <a:pPr indent="-317500" lvl="1" marL="914400" rtl="0" algn="l">
              <a:spcBef>
                <a:spcPts val="0"/>
              </a:spcBef>
              <a:spcAft>
                <a:spcPts val="0"/>
              </a:spcAft>
              <a:buSzPts val="1400"/>
              <a:buChar char="○"/>
            </a:pPr>
            <a:r>
              <a:rPr lang="en"/>
              <a:t>Not made for personal use</a:t>
            </a:r>
            <a:endParaRPr/>
          </a:p>
          <a:p>
            <a:pPr indent="-317500" lvl="1" marL="914400" rtl="0" algn="l">
              <a:spcBef>
                <a:spcPts val="0"/>
              </a:spcBef>
              <a:spcAft>
                <a:spcPts val="0"/>
              </a:spcAft>
              <a:buSzPts val="1400"/>
              <a:buChar char="○"/>
            </a:pPr>
            <a:r>
              <a:rPr lang="en"/>
              <a:t>Usually contains hardware specific to its role in the network</a:t>
            </a:r>
            <a:endParaRPr/>
          </a:p>
          <a:p>
            <a:pPr indent="-342900" lvl="0" marL="457200" rtl="0" algn="l">
              <a:spcBef>
                <a:spcPts val="0"/>
              </a:spcBef>
              <a:spcAft>
                <a:spcPts val="0"/>
              </a:spcAft>
              <a:buSzPts val="1800"/>
              <a:buChar char="●"/>
            </a:pPr>
            <a:r>
              <a:rPr lang="en"/>
              <a:t>A CDN handling millions of users (ex. Twitter, Google, Amazon) needs many, many servers to maintain speed for every user </a:t>
            </a:r>
            <a:endParaRPr/>
          </a:p>
          <a:p>
            <a:pPr indent="-342900" lvl="0" marL="457200" rtl="0" algn="l">
              <a:spcBef>
                <a:spcPts val="0"/>
              </a:spcBef>
              <a:spcAft>
                <a:spcPts val="0"/>
              </a:spcAft>
              <a:buSzPts val="1800"/>
              <a:buChar char="●"/>
            </a:pPr>
            <a:r>
              <a:rPr lang="en"/>
              <a:t>CDNs for popular services also store massive amounts of data</a:t>
            </a:r>
            <a:endParaRPr/>
          </a:p>
          <a:p>
            <a:pPr indent="-317500" lvl="1" marL="914400" rtl="0" algn="l">
              <a:spcBef>
                <a:spcPts val="0"/>
              </a:spcBef>
              <a:spcAft>
                <a:spcPts val="0"/>
              </a:spcAft>
              <a:buSzPts val="1400"/>
              <a:buChar char="○"/>
            </a:pPr>
            <a:r>
              <a:rPr lang="en"/>
              <a:t>How much storage does Twitter need in order to store every tweet ever?</a:t>
            </a:r>
            <a:endParaRPr/>
          </a:p>
          <a:p>
            <a:pPr indent="-317500" lvl="1" marL="914400" rtl="0" algn="l">
              <a:spcBef>
                <a:spcPts val="0"/>
              </a:spcBef>
              <a:spcAft>
                <a:spcPts val="0"/>
              </a:spcAft>
              <a:buSzPts val="1400"/>
              <a:buChar char="○"/>
            </a:pPr>
            <a:r>
              <a:rPr lang="en"/>
              <a:t>How about YouTube storing every video ever uploaded to the site?</a:t>
            </a:r>
            <a:endParaRPr/>
          </a:p>
          <a:p>
            <a:pPr indent="-342900" lvl="0" marL="457200" rtl="0" algn="l">
              <a:spcBef>
                <a:spcPts val="0"/>
              </a:spcBef>
              <a:spcAft>
                <a:spcPts val="0"/>
              </a:spcAft>
              <a:buSzPts val="1800"/>
              <a:buChar char="●"/>
            </a:pPr>
            <a:r>
              <a:rPr lang="en"/>
              <a:t>Use server farms to store all this </a:t>
            </a:r>
            <a:r>
              <a:rPr lang="en"/>
              <a:t>processing</a:t>
            </a:r>
            <a:r>
              <a:rPr lang="en"/>
              <a:t> power and storage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idx="1" type="body"/>
          </p:nvPr>
        </p:nvSpPr>
        <p:spPr>
          <a:xfrm>
            <a:off x="311713" y="4548550"/>
            <a:ext cx="8520600" cy="5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http://americanbuildersquarterly.com/2015/yahoo/</a:t>
            </a:r>
            <a:endParaRPr/>
          </a:p>
          <a:p>
            <a:pPr indent="0" lvl="0" marL="0" rtl="0" algn="l">
              <a:spcBef>
                <a:spcPts val="1600"/>
              </a:spcBef>
              <a:spcAft>
                <a:spcPts val="1600"/>
              </a:spcAft>
              <a:buNone/>
            </a:pPr>
            <a:r>
              <a:t/>
            </a:r>
            <a:endParaRPr/>
          </a:p>
        </p:txBody>
      </p:sp>
      <p:pic>
        <p:nvPicPr>
          <p:cNvPr id="165" name="Google Shape;165;p28"/>
          <p:cNvPicPr preferRelativeResize="0"/>
          <p:nvPr/>
        </p:nvPicPr>
        <p:blipFill>
          <a:blip r:embed="rId4">
            <a:alphaModFix/>
          </a:blip>
          <a:stretch>
            <a:fillRect/>
          </a:stretch>
        </p:blipFill>
        <p:spPr>
          <a:xfrm>
            <a:off x="131900" y="293100"/>
            <a:ext cx="8880175" cy="3552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9"/>
          <p:cNvSpPr txBox="1"/>
          <p:nvPr>
            <p:ph idx="1" type="body"/>
          </p:nvPr>
        </p:nvSpPr>
        <p:spPr>
          <a:xfrm>
            <a:off x="7596550" y="70300"/>
            <a:ext cx="1547400" cy="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chemeClr val="hlink"/>
                </a:solidFill>
                <a:hlinkClick r:id="rId3"/>
              </a:rPr>
              <a:t>http://imgur.com/gallery/7NPNf</a:t>
            </a:r>
            <a:endParaRPr sz="1400"/>
          </a:p>
          <a:p>
            <a:pPr indent="0" lvl="0" marL="0" rtl="0" algn="l">
              <a:spcBef>
                <a:spcPts val="1600"/>
              </a:spcBef>
              <a:spcAft>
                <a:spcPts val="1600"/>
              </a:spcAft>
              <a:buNone/>
            </a:pPr>
            <a:r>
              <a:t/>
            </a:r>
            <a:endParaRPr sz="1400"/>
          </a:p>
        </p:txBody>
      </p:sp>
      <p:pic>
        <p:nvPicPr>
          <p:cNvPr id="171" name="Google Shape;171;p29"/>
          <p:cNvPicPr preferRelativeResize="0"/>
          <p:nvPr/>
        </p:nvPicPr>
        <p:blipFill>
          <a:blip r:embed="rId4">
            <a:alphaModFix/>
          </a:blip>
          <a:stretch>
            <a:fillRect/>
          </a:stretch>
        </p:blipFill>
        <p:spPr>
          <a:xfrm>
            <a:off x="46900" y="70300"/>
            <a:ext cx="7438325" cy="4958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CDN - Bandwidth</a:t>
            </a:r>
            <a:endParaRPr/>
          </a:p>
        </p:txBody>
      </p:sp>
      <p:sp>
        <p:nvSpPr>
          <p:cNvPr id="177" name="Google Shape;177;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Pay the ISP’s and Tier 1 companies to deliver their content</a:t>
            </a:r>
            <a:endParaRPr/>
          </a:p>
          <a:p>
            <a:pPr indent="-342900" lvl="0" marL="457200" rtl="0" algn="l">
              <a:spcBef>
                <a:spcPts val="0"/>
              </a:spcBef>
              <a:spcAft>
                <a:spcPts val="0"/>
              </a:spcAft>
              <a:buSzPts val="1800"/>
              <a:buChar char="●"/>
            </a:pPr>
            <a:r>
              <a:rPr lang="en"/>
              <a:t>Similar to an end user, though bandwidth requirements can be huge</a:t>
            </a:r>
            <a:endParaRPr/>
          </a:p>
          <a:p>
            <a:pPr indent="-317500" lvl="1" marL="914400" rtl="0" algn="l">
              <a:spcBef>
                <a:spcPts val="0"/>
              </a:spcBef>
              <a:spcAft>
                <a:spcPts val="0"/>
              </a:spcAft>
              <a:buSzPts val="1400"/>
              <a:buChar char="○"/>
            </a:pPr>
            <a:r>
              <a:rPr lang="en"/>
              <a:t>How much bandwidth does Google need in order to keep YouTube running?</a:t>
            </a:r>
            <a:endParaRPr/>
          </a:p>
          <a:p>
            <a:pPr indent="-317500" lvl="1" marL="914400" rtl="0" algn="l">
              <a:spcBef>
                <a:spcPts val="0"/>
              </a:spcBef>
              <a:spcAft>
                <a:spcPts val="0"/>
              </a:spcAft>
              <a:buSzPts val="1400"/>
              <a:buChar char="○"/>
            </a:pPr>
            <a:r>
              <a:rPr lang="en"/>
              <a:t>How much bandwidth does Netflix need to stream to all of its customers?</a:t>
            </a:r>
            <a:endParaRPr/>
          </a:p>
          <a:p>
            <a:pPr indent="-342900" lvl="0" marL="457200" rtl="0" algn="l">
              <a:spcBef>
                <a:spcPts val="0"/>
              </a:spcBef>
              <a:spcAft>
                <a:spcPts val="0"/>
              </a:spcAft>
              <a:buSzPts val="1800"/>
              <a:buChar char="●"/>
            </a:pPr>
            <a:r>
              <a:rPr lang="en"/>
              <a:t>Downsides</a:t>
            </a:r>
            <a:endParaRPr/>
          </a:p>
          <a:p>
            <a:pPr indent="-317500" lvl="1" marL="914400" rtl="0" algn="l">
              <a:spcBef>
                <a:spcPts val="0"/>
              </a:spcBef>
              <a:spcAft>
                <a:spcPts val="0"/>
              </a:spcAft>
              <a:buSzPts val="1400"/>
              <a:buChar char="○"/>
            </a:pPr>
            <a:r>
              <a:rPr lang="en"/>
              <a:t>This can be extremely expensive!</a:t>
            </a:r>
            <a:endParaRPr/>
          </a:p>
          <a:p>
            <a:pPr indent="-317500" lvl="1" marL="914400" rtl="0" algn="l">
              <a:spcBef>
                <a:spcPts val="0"/>
              </a:spcBef>
              <a:spcAft>
                <a:spcPts val="0"/>
              </a:spcAft>
              <a:buSzPts val="1400"/>
              <a:buChar char="○"/>
            </a:pPr>
            <a:r>
              <a:rPr lang="en"/>
              <a:t>Leaves CDN helpless in the case of network outages</a:t>
            </a:r>
            <a:endParaRPr/>
          </a:p>
          <a:p>
            <a:pPr indent="-342900" lvl="0" marL="457200" rtl="0" algn="l">
              <a:spcBef>
                <a:spcPts val="0"/>
              </a:spcBef>
              <a:spcAft>
                <a:spcPts val="0"/>
              </a:spcAft>
              <a:buSzPts val="1800"/>
              <a:buChar char="●"/>
            </a:pPr>
            <a:r>
              <a:rPr lang="en"/>
              <a:t>Some companies lay their own cable to create CDN backbones</a:t>
            </a:r>
            <a:endParaRPr/>
          </a:p>
          <a:p>
            <a:pPr indent="-317500" lvl="1" marL="914400" rtl="0" algn="l">
              <a:spcBef>
                <a:spcPts val="0"/>
              </a:spcBef>
              <a:spcAft>
                <a:spcPts val="0"/>
              </a:spcAft>
              <a:buSzPts val="1400"/>
              <a:buChar char="○"/>
            </a:pPr>
            <a:r>
              <a:rPr lang="en"/>
              <a:t>Increase bandwidth</a:t>
            </a:r>
            <a:endParaRPr/>
          </a:p>
          <a:p>
            <a:pPr indent="-317500" lvl="1" marL="914400" rtl="0" algn="l">
              <a:spcBef>
                <a:spcPts val="0"/>
              </a:spcBef>
              <a:spcAft>
                <a:spcPts val="0"/>
              </a:spcAft>
              <a:buSzPts val="1400"/>
              <a:buChar char="○"/>
            </a:pPr>
            <a:r>
              <a:rPr lang="en"/>
              <a:t>Become more </a:t>
            </a:r>
            <a:r>
              <a:rPr lang="en"/>
              <a:t>independent</a:t>
            </a:r>
            <a:endParaRPr/>
          </a:p>
          <a:p>
            <a:pPr indent="-317500" lvl="1" marL="914400" rtl="0" algn="l">
              <a:spcBef>
                <a:spcPts val="0"/>
              </a:spcBef>
              <a:spcAft>
                <a:spcPts val="0"/>
              </a:spcAft>
              <a:buSzPts val="1400"/>
              <a:buChar char="○"/>
            </a:pPr>
            <a:r>
              <a:rPr lang="en"/>
              <a:t>Reduce long-term cost</a:t>
            </a:r>
            <a:endParaRPr/>
          </a:p>
          <a:p>
            <a:pPr indent="-342900" lvl="0" marL="457200" rtl="0" algn="l">
              <a:spcBef>
                <a:spcPts val="0"/>
              </a:spcBef>
              <a:spcAft>
                <a:spcPts val="0"/>
              </a:spcAft>
              <a:buSzPts val="1800"/>
              <a:buChar char="●"/>
            </a:pPr>
            <a:r>
              <a:rPr lang="en"/>
              <a:t>Other networks deliver data to the CDN backbone. CDN delivers it to its destination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1"/>
          <p:cNvSpPr txBox="1"/>
          <p:nvPr>
            <p:ph idx="1" type="body"/>
          </p:nvPr>
        </p:nvSpPr>
        <p:spPr>
          <a:xfrm>
            <a:off x="87900" y="4572000"/>
            <a:ext cx="8968200" cy="4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3"/>
              </a:rPr>
              <a:t>https://www.blog.google/topics/google-cloud/google-invests-indigo-undersea-cable-improve-cloud-infrastructure-southeast-asia/</a:t>
            </a:r>
            <a:endParaRPr sz="1200"/>
          </a:p>
          <a:p>
            <a:pPr indent="0" lvl="0" marL="0" rtl="0" algn="l">
              <a:spcBef>
                <a:spcPts val="1600"/>
              </a:spcBef>
              <a:spcAft>
                <a:spcPts val="1600"/>
              </a:spcAft>
              <a:buNone/>
            </a:pPr>
            <a:r>
              <a:t/>
            </a:r>
            <a:endParaRPr sz="1200"/>
          </a:p>
        </p:txBody>
      </p:sp>
      <p:pic>
        <p:nvPicPr>
          <p:cNvPr descr="indigo-3" id="183" name="Google Shape;183;p31"/>
          <p:cNvPicPr preferRelativeResize="0"/>
          <p:nvPr/>
        </p:nvPicPr>
        <p:blipFill>
          <a:blip r:embed="rId4">
            <a:alphaModFix/>
          </a:blip>
          <a:stretch>
            <a:fillRect/>
          </a:stretch>
        </p:blipFill>
        <p:spPr>
          <a:xfrm>
            <a:off x="561888" y="85675"/>
            <a:ext cx="8020236" cy="4486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Internet</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it look like?</a:t>
            </a:r>
            <a:endParaRPr/>
          </a:p>
          <a:p>
            <a:pPr indent="0" lvl="0" marL="0" rtl="0" algn="l">
              <a:spcBef>
                <a:spcPts val="1600"/>
              </a:spcBef>
              <a:spcAft>
                <a:spcPts val="1600"/>
              </a:spcAft>
              <a:buNone/>
            </a:pPr>
            <a:r>
              <a:rPr lang="en"/>
              <a:t>A network of networks</a:t>
            </a:r>
            <a:endParaRPr/>
          </a:p>
        </p:txBody>
      </p:sp>
      <p:sp>
        <p:nvSpPr>
          <p:cNvPr id="62" name="Google Shape;62;p14"/>
          <p:cNvSpPr txBox="1"/>
          <p:nvPr/>
        </p:nvSpPr>
        <p:spPr>
          <a:xfrm>
            <a:off x="2800350" y="4703625"/>
            <a:ext cx="1264200" cy="35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https://xkcd.com/</a:t>
            </a:r>
            <a:endParaRPr sz="1100"/>
          </a:p>
          <a:p>
            <a:pPr indent="0" lvl="0" marL="0" rtl="0" algn="l">
              <a:spcBef>
                <a:spcPts val="0"/>
              </a:spcBef>
              <a:spcAft>
                <a:spcPts val="0"/>
              </a:spcAft>
              <a:buNone/>
            </a:pPr>
            <a:r>
              <a:t/>
            </a:r>
            <a:endParaRPr/>
          </a:p>
        </p:txBody>
      </p:sp>
      <p:pic>
        <p:nvPicPr>
          <p:cNvPr descr="Image result for map of online communities" id="63" name="Google Shape;63;p14"/>
          <p:cNvPicPr preferRelativeResize="0"/>
          <p:nvPr/>
        </p:nvPicPr>
        <p:blipFill>
          <a:blip r:embed="rId4">
            <a:alphaModFix/>
          </a:blip>
          <a:stretch>
            <a:fillRect/>
          </a:stretch>
        </p:blipFill>
        <p:spPr>
          <a:xfrm>
            <a:off x="4064575" y="57150"/>
            <a:ext cx="4329675" cy="5029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TopHat</a:t>
            </a:r>
            <a:endParaRPr/>
          </a:p>
        </p:txBody>
      </p:sp>
      <p:sp>
        <p:nvSpPr>
          <p:cNvPr id="189" name="Google Shape;189;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 Neutrality </a:t>
            </a:r>
            <a:endParaRPr/>
          </a:p>
        </p:txBody>
      </p:sp>
      <p:sp>
        <p:nvSpPr>
          <p:cNvPr id="195" name="Google Shape;195;p33"/>
          <p:cNvSpPr txBox="1"/>
          <p:nvPr>
            <p:ph idx="1" type="body"/>
          </p:nvPr>
        </p:nvSpPr>
        <p:spPr>
          <a:xfrm>
            <a:off x="311700" y="1152475"/>
            <a:ext cx="8520600" cy="4265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With Net Neutrality</a:t>
            </a:r>
            <a:endParaRPr/>
          </a:p>
          <a:p>
            <a:pPr indent="-317500" lvl="1" marL="914400" rtl="0" algn="l">
              <a:spcBef>
                <a:spcPts val="0"/>
              </a:spcBef>
              <a:spcAft>
                <a:spcPts val="0"/>
              </a:spcAft>
              <a:buSzPts val="1400"/>
              <a:buChar char="○"/>
            </a:pPr>
            <a:r>
              <a:rPr lang="en"/>
              <a:t>ISPs must treat all data transfer over its network with equal priority</a:t>
            </a:r>
            <a:endParaRPr/>
          </a:p>
          <a:p>
            <a:pPr indent="-342900" lvl="0" marL="457200" rtl="0" algn="l">
              <a:spcBef>
                <a:spcPts val="0"/>
              </a:spcBef>
              <a:spcAft>
                <a:spcPts val="0"/>
              </a:spcAft>
              <a:buSzPts val="1800"/>
              <a:buChar char="●"/>
            </a:pPr>
            <a:r>
              <a:rPr lang="en"/>
              <a:t>Without Net Neutrality</a:t>
            </a:r>
            <a:endParaRPr/>
          </a:p>
          <a:p>
            <a:pPr indent="-317500" lvl="1" marL="914400" rtl="0" algn="l">
              <a:spcBef>
                <a:spcPts val="0"/>
              </a:spcBef>
              <a:spcAft>
                <a:spcPts val="0"/>
              </a:spcAft>
              <a:buSzPts val="1400"/>
              <a:buChar char="○"/>
            </a:pPr>
            <a:r>
              <a:rPr lang="en"/>
              <a:t>ISPs can prioritize certain data transfers however they choose</a:t>
            </a:r>
            <a:endParaRPr/>
          </a:p>
          <a:p>
            <a:pPr indent="-317500" lvl="1" marL="914400" rtl="0" algn="l">
              <a:spcBef>
                <a:spcPts val="0"/>
              </a:spcBef>
              <a:spcAft>
                <a:spcPts val="0"/>
              </a:spcAft>
              <a:buSzPts val="1400"/>
              <a:buChar char="○"/>
            </a:pPr>
            <a:r>
              <a:rPr lang="en"/>
              <a:t>Can slow down requests made for certain CDNs</a:t>
            </a:r>
            <a:endParaRPr/>
          </a:p>
          <a:p>
            <a:pPr indent="-317500" lvl="1" marL="914400" rtl="0" algn="l">
              <a:spcBef>
                <a:spcPts val="0"/>
              </a:spcBef>
              <a:spcAft>
                <a:spcPts val="0"/>
              </a:spcAft>
              <a:buSzPts val="1400"/>
              <a:buChar char="○"/>
            </a:pPr>
            <a:r>
              <a:rPr lang="en"/>
              <a:t>Can create “fast lanes” for CDNs at their will, or for profit</a:t>
            </a:r>
            <a:endParaRPr/>
          </a:p>
          <a:p>
            <a:pPr indent="-342900" lvl="0" marL="457200" rtl="0" algn="l">
              <a:spcBef>
                <a:spcPts val="0"/>
              </a:spcBef>
              <a:spcAft>
                <a:spcPts val="0"/>
              </a:spcAft>
              <a:buSzPts val="1800"/>
              <a:buChar char="●"/>
            </a:pPr>
            <a:r>
              <a:rPr lang="en"/>
              <a:t>We </a:t>
            </a:r>
            <a:r>
              <a:rPr lang="en" strike="sngStrike"/>
              <a:t>currently have</a:t>
            </a:r>
            <a:r>
              <a:rPr lang="en"/>
              <a:t> had net neutrality in the US</a:t>
            </a:r>
            <a:endParaRPr/>
          </a:p>
          <a:p>
            <a:pPr indent="-317500" lvl="1" marL="914400" rtl="0" algn="l">
              <a:spcBef>
                <a:spcPts val="0"/>
              </a:spcBef>
              <a:spcAft>
                <a:spcPts val="0"/>
              </a:spcAft>
              <a:buSzPts val="1400"/>
              <a:buChar char="○"/>
            </a:pPr>
            <a:r>
              <a:rPr lang="en"/>
              <a:t>ISPs </a:t>
            </a:r>
            <a:r>
              <a:rPr lang="en" strike="sngStrike"/>
              <a:t>are</a:t>
            </a:r>
            <a:r>
              <a:rPr lang="en"/>
              <a:t> fought relentlessly </a:t>
            </a:r>
            <a:r>
              <a:rPr lang="en" strike="sngStrike"/>
              <a:t>fighting</a:t>
            </a:r>
            <a:r>
              <a:rPr lang="en"/>
              <a:t> to change this</a:t>
            </a:r>
            <a:endParaRPr/>
          </a:p>
          <a:p>
            <a:pPr indent="-317500" lvl="1" marL="914400" rtl="0" algn="l">
              <a:spcBef>
                <a:spcPts val="0"/>
              </a:spcBef>
              <a:spcAft>
                <a:spcPts val="0"/>
              </a:spcAft>
              <a:buSzPts val="1400"/>
              <a:buChar char="○"/>
            </a:pPr>
            <a:r>
              <a:rPr lang="en"/>
              <a:t>They lobby lawmakers with our money</a:t>
            </a:r>
            <a:endParaRPr/>
          </a:p>
          <a:p>
            <a:pPr indent="-342900" lvl="0" marL="457200" rtl="0" algn="l">
              <a:spcBef>
                <a:spcPts val="0"/>
              </a:spcBef>
              <a:spcAft>
                <a:spcPts val="0"/>
              </a:spcAft>
              <a:buSzPts val="1800"/>
              <a:buChar char="●"/>
            </a:pPr>
            <a:r>
              <a:rPr lang="en"/>
              <a:t>Some countries do not have net neutrality today</a:t>
            </a:r>
            <a:endParaRPr/>
          </a:p>
          <a:p>
            <a:pPr indent="-317500" lvl="1" marL="914400" rtl="0" algn="l">
              <a:spcBef>
                <a:spcPts val="0"/>
              </a:spcBef>
              <a:spcAft>
                <a:spcPts val="0"/>
              </a:spcAft>
              <a:buSzPts val="1400"/>
              <a:buChar char="○"/>
            </a:pPr>
            <a:r>
              <a:rPr lang="en"/>
              <a:t>The Chinese government control much of what their citizens can access on the Internet</a:t>
            </a:r>
            <a:endParaRPr/>
          </a:p>
          <a:p>
            <a:pPr indent="-317500" lvl="1" marL="914400" rtl="0" algn="l">
              <a:spcBef>
                <a:spcPts val="0"/>
              </a:spcBef>
              <a:spcAft>
                <a:spcPts val="0"/>
              </a:spcAft>
              <a:buSzPts val="1400"/>
              <a:buChar char="○"/>
            </a:pPr>
            <a:r>
              <a:rPr lang="en"/>
              <a:t>The Russian government requires ISPs to block certain sites or face fines</a:t>
            </a:r>
            <a:endParaRPr/>
          </a:p>
          <a:p>
            <a:pPr indent="-317500" lvl="1" marL="914400" rtl="0" algn="l">
              <a:spcBef>
                <a:spcPts val="0"/>
              </a:spcBef>
              <a:spcAft>
                <a:spcPts val="0"/>
              </a:spcAft>
              <a:buSzPts val="1400"/>
              <a:buChar char="○"/>
            </a:pPr>
            <a:r>
              <a:rPr lang="en"/>
              <a:t>Australia has no laws in place to protect Net Neutrality and ISPs are free to do what they wish</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 Neutrality </a:t>
            </a:r>
            <a:endParaRPr/>
          </a:p>
        </p:txBody>
      </p:sp>
      <p:sp>
        <p:nvSpPr>
          <p:cNvPr id="201" name="Google Shape;201;p34"/>
          <p:cNvSpPr txBox="1"/>
          <p:nvPr>
            <p:ph idx="1" type="body"/>
          </p:nvPr>
        </p:nvSpPr>
        <p:spPr>
          <a:xfrm>
            <a:off x="311700" y="1152475"/>
            <a:ext cx="8520600" cy="42654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dk2"/>
              </a:buClr>
              <a:buSzPts val="1800"/>
              <a:buFont typeface="Arial"/>
              <a:buChar char="●"/>
            </a:pPr>
            <a:r>
              <a:rPr lang="en"/>
              <a:t>The network (business) side</a:t>
            </a:r>
            <a:endParaRPr/>
          </a:p>
          <a:p>
            <a:pPr indent="-317500" lvl="1" marL="914400" rtl="0" algn="l">
              <a:spcBef>
                <a:spcPts val="0"/>
              </a:spcBef>
              <a:spcAft>
                <a:spcPts val="0"/>
              </a:spcAft>
              <a:buSzPts val="1400"/>
              <a:buChar char="○"/>
            </a:pPr>
            <a:r>
              <a:rPr lang="en"/>
              <a:t>We’ve spent billions of dollars laying cable with the intent to make a profit</a:t>
            </a:r>
            <a:endParaRPr/>
          </a:p>
          <a:p>
            <a:pPr indent="-317500" lvl="1" marL="914400" rtl="0" algn="l">
              <a:spcBef>
                <a:spcPts val="0"/>
              </a:spcBef>
              <a:spcAft>
                <a:spcPts val="0"/>
              </a:spcAft>
              <a:buSzPts val="1400"/>
              <a:buChar char="○"/>
            </a:pPr>
            <a:r>
              <a:rPr lang="en"/>
              <a:t>We should be able to earn that profit however we see fit</a:t>
            </a:r>
            <a:endParaRPr/>
          </a:p>
          <a:p>
            <a:pPr indent="-342900" lvl="0" marL="457200" rtl="0" algn="l">
              <a:spcBef>
                <a:spcPts val="0"/>
              </a:spcBef>
              <a:spcAft>
                <a:spcPts val="0"/>
              </a:spcAft>
              <a:buSzPts val="1800"/>
              <a:buChar char="●"/>
            </a:pPr>
            <a:r>
              <a:rPr lang="en"/>
              <a:t>The user (human) side</a:t>
            </a:r>
            <a:endParaRPr/>
          </a:p>
          <a:p>
            <a:pPr indent="-317500" lvl="1" marL="914400" rtl="0" algn="l">
              <a:spcBef>
                <a:spcPts val="0"/>
              </a:spcBef>
              <a:spcAft>
                <a:spcPts val="0"/>
              </a:spcAft>
              <a:buSzPts val="1400"/>
              <a:buChar char="○"/>
            </a:pPr>
            <a:r>
              <a:rPr lang="en"/>
              <a:t>The Internet has revolutionized the world</a:t>
            </a:r>
            <a:endParaRPr/>
          </a:p>
          <a:p>
            <a:pPr indent="-317500" lvl="1" marL="914400" rtl="0" algn="l">
              <a:spcBef>
                <a:spcPts val="0"/>
              </a:spcBef>
              <a:spcAft>
                <a:spcPts val="0"/>
              </a:spcAft>
              <a:buSzPts val="1400"/>
              <a:buChar char="○"/>
            </a:pPr>
            <a:r>
              <a:rPr lang="en"/>
              <a:t>Do we risk slowing down civilization just to please the shareholders of a few companies?</a:t>
            </a:r>
            <a:endParaRPr/>
          </a:p>
          <a:p>
            <a:pPr indent="-317500" lvl="1" marL="914400" rtl="0" algn="l">
              <a:spcBef>
                <a:spcPts val="0"/>
              </a:spcBef>
              <a:spcAft>
                <a:spcPts val="0"/>
              </a:spcAft>
              <a:buSzPts val="1400"/>
              <a:buChar char="○"/>
            </a:pPr>
            <a:r>
              <a:rPr lang="en"/>
              <a:t>Do we destroy the profits for countless other companies in the </a:t>
            </a:r>
            <a:r>
              <a:rPr lang="en"/>
              <a:t>process</a:t>
            </a:r>
            <a:r>
              <a:rPr lang="en"/>
              <a:t>?</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Discussion: What do you think about Net </a:t>
            </a:r>
            <a:r>
              <a:rPr lang="en"/>
              <a:t>Neutrality</a:t>
            </a:r>
            <a:r>
              <a:rPr lang="en"/>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Discussion</a:t>
            </a:r>
            <a:endParaRPr/>
          </a:p>
        </p:txBody>
      </p:sp>
      <p:sp>
        <p:nvSpPr>
          <p:cNvPr id="207" name="Google Shape;207;p3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 TopHat!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Spread Networks</a:t>
            </a:r>
            <a:endParaRPr/>
          </a:p>
        </p:txBody>
      </p:sp>
      <p:sp>
        <p:nvSpPr>
          <p:cNvPr id="213" name="Google Shape;21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if ISP’s and Tier 1’s are not fast enough</a:t>
            </a:r>
            <a:endParaRPr/>
          </a:p>
        </p:txBody>
      </p:sp>
      <p:pic>
        <p:nvPicPr>
          <p:cNvPr descr="map" id="214" name="Google Shape;214;p36"/>
          <p:cNvPicPr preferRelativeResize="0"/>
          <p:nvPr/>
        </p:nvPicPr>
        <p:blipFill rotWithShape="1">
          <a:blip r:embed="rId3">
            <a:alphaModFix/>
          </a:blip>
          <a:srcRect b="27579" l="1534" r="1321" t="28489"/>
          <a:stretch/>
        </p:blipFill>
        <p:spPr>
          <a:xfrm>
            <a:off x="392699" y="2121900"/>
            <a:ext cx="8366063" cy="2446975"/>
          </a:xfrm>
          <a:prstGeom prst="rect">
            <a:avLst/>
          </a:prstGeom>
          <a:noFill/>
          <a:ln>
            <a:noFill/>
          </a:ln>
        </p:spPr>
      </p:pic>
      <p:sp>
        <p:nvSpPr>
          <p:cNvPr id="215" name="Google Shape;215;p36"/>
          <p:cNvSpPr txBox="1"/>
          <p:nvPr/>
        </p:nvSpPr>
        <p:spPr>
          <a:xfrm>
            <a:off x="363425" y="4665775"/>
            <a:ext cx="7479300" cy="41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http://spreadnetworks.com/network-map/</a:t>
            </a:r>
            <a:endParaRPr/>
          </a:p>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Spread Networks</a:t>
            </a:r>
            <a:endParaRPr/>
          </a:p>
        </p:txBody>
      </p:sp>
      <p:sp>
        <p:nvSpPr>
          <p:cNvPr id="221" name="Google Shape;221;p37"/>
          <p:cNvSpPr txBox="1"/>
          <p:nvPr>
            <p:ph idx="1" type="body"/>
          </p:nvPr>
        </p:nvSpPr>
        <p:spPr>
          <a:xfrm>
            <a:off x="311700" y="1152475"/>
            <a:ext cx="8520600" cy="3416400"/>
          </a:xfrm>
          <a:prstGeom prst="rect">
            <a:avLst/>
          </a:prstGeom>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Built a tunnel carrying </a:t>
            </a:r>
            <a:r>
              <a:rPr lang="en"/>
              <a:t>fiber optic cable connecting Chicago and NYC</a:t>
            </a:r>
            <a:endParaRPr/>
          </a:p>
          <a:p>
            <a:pPr indent="-342900" lvl="0" marL="457200" rtl="0" algn="l">
              <a:spcBef>
                <a:spcPts val="0"/>
              </a:spcBef>
              <a:spcAft>
                <a:spcPts val="0"/>
              </a:spcAft>
              <a:buSzPts val="1800"/>
              <a:buChar char="●"/>
            </a:pPr>
            <a:r>
              <a:rPr lang="en"/>
              <a:t>Cost </a:t>
            </a:r>
            <a:r>
              <a:rPr lang="en">
                <a:solidFill>
                  <a:srgbClr val="6AA84F"/>
                </a:solidFill>
              </a:rPr>
              <a:t>hundreds of millions of dollars</a:t>
            </a:r>
            <a:endParaRPr>
              <a:solidFill>
                <a:srgbClr val="6AA84F"/>
              </a:solidFill>
            </a:endParaRPr>
          </a:p>
          <a:p>
            <a:pPr indent="-342900" lvl="0" marL="457200" rtl="0" algn="l">
              <a:spcBef>
                <a:spcPts val="0"/>
              </a:spcBef>
              <a:spcAft>
                <a:spcPts val="0"/>
              </a:spcAft>
              <a:buSzPts val="1800"/>
              <a:buChar char="●"/>
            </a:pPr>
            <a:r>
              <a:rPr lang="en"/>
              <a:t>R</a:t>
            </a:r>
            <a:r>
              <a:rPr lang="en"/>
              <a:t>ound trip time between the two cities</a:t>
            </a:r>
            <a:endParaRPr/>
          </a:p>
          <a:p>
            <a:pPr indent="-317500" lvl="1" marL="914400" rtl="0" algn="l">
              <a:spcBef>
                <a:spcPts val="0"/>
              </a:spcBef>
              <a:spcAft>
                <a:spcPts val="0"/>
              </a:spcAft>
              <a:buSzPts val="1400"/>
              <a:buChar char="○"/>
            </a:pPr>
            <a:r>
              <a:rPr lang="en">
                <a:solidFill>
                  <a:srgbClr val="FF0000"/>
                </a:solidFill>
              </a:rPr>
              <a:t>13ms</a:t>
            </a:r>
            <a:r>
              <a:rPr lang="en"/>
              <a:t> (0.013 seconds)</a:t>
            </a:r>
            <a:endParaRPr/>
          </a:p>
          <a:p>
            <a:pPr indent="-342900" lvl="0" marL="457200" rtl="0" algn="l">
              <a:spcBef>
                <a:spcPts val="0"/>
              </a:spcBef>
              <a:spcAft>
                <a:spcPts val="0"/>
              </a:spcAft>
              <a:buSzPts val="1800"/>
              <a:buChar char="●"/>
            </a:pPr>
            <a:r>
              <a:rPr lang="en"/>
              <a:t>Round trip time for a typical customers of ISP’s?</a:t>
            </a:r>
            <a:endParaRPr/>
          </a:p>
          <a:p>
            <a:pPr indent="-317500" lvl="1" marL="914400" rtl="0" algn="l">
              <a:spcBef>
                <a:spcPts val="0"/>
              </a:spcBef>
              <a:spcAft>
                <a:spcPts val="0"/>
              </a:spcAft>
              <a:buSzPts val="1400"/>
              <a:buChar char="○"/>
            </a:pPr>
            <a:r>
              <a:rPr lang="en">
                <a:solidFill>
                  <a:srgbClr val="FF0000"/>
                </a:solidFill>
              </a:rPr>
              <a:t>16ms</a:t>
            </a:r>
            <a:r>
              <a:rPr lang="en"/>
              <a:t> (0.016 seconds)!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sz="1400"/>
              <a:t>Read more: </a:t>
            </a:r>
            <a:r>
              <a:rPr lang="en" sz="1400" u="sng">
                <a:solidFill>
                  <a:schemeClr val="hlink"/>
                </a:solidFill>
                <a:hlinkClick r:id="rId3"/>
              </a:rPr>
              <a:t>https://www.nytimes.com/2014/04/14/opinion/krugman-three-expensive-milliseconds.html</a:t>
            </a:r>
            <a:endParaRPr sz="1400"/>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Spread Networks</a:t>
            </a:r>
            <a:endParaRPr/>
          </a:p>
        </p:txBody>
      </p:sp>
      <p:sp>
        <p:nvSpPr>
          <p:cNvPr id="227" name="Google Shape;227;p38"/>
          <p:cNvSpPr txBox="1"/>
          <p:nvPr>
            <p:ph idx="1" type="body"/>
          </p:nvPr>
        </p:nvSpPr>
        <p:spPr>
          <a:xfrm>
            <a:off x="311700" y="1152475"/>
            <a:ext cx="8520600" cy="393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Why fund a </a:t>
            </a:r>
            <a:r>
              <a:rPr lang="en">
                <a:solidFill>
                  <a:srgbClr val="6AA84F"/>
                </a:solidFill>
              </a:rPr>
              <a:t>9 figure</a:t>
            </a:r>
            <a:r>
              <a:rPr lang="en"/>
              <a:t> project to save </a:t>
            </a:r>
            <a:r>
              <a:rPr lang="en">
                <a:solidFill>
                  <a:srgbClr val="FF0000"/>
                </a:solidFill>
              </a:rPr>
              <a:t>3ms</a:t>
            </a:r>
            <a:r>
              <a:rPr lang="en"/>
              <a:t>? Why these cities?</a:t>
            </a:r>
            <a:endParaRPr/>
          </a:p>
          <a:p>
            <a:pPr indent="-317500" lvl="1" marL="914400" rtl="0" algn="l">
              <a:spcBef>
                <a:spcPts val="0"/>
              </a:spcBef>
              <a:spcAft>
                <a:spcPts val="0"/>
              </a:spcAft>
              <a:buSzPts val="1400"/>
              <a:buChar char="○"/>
            </a:pPr>
            <a:r>
              <a:rPr lang="en"/>
              <a:t>High volume trading</a:t>
            </a:r>
            <a:endParaRPr/>
          </a:p>
          <a:p>
            <a:pPr indent="-342900" lvl="0" marL="457200" rtl="0" algn="l">
              <a:spcBef>
                <a:spcPts val="0"/>
              </a:spcBef>
              <a:spcAft>
                <a:spcPts val="0"/>
              </a:spcAft>
              <a:buSzPts val="1800"/>
              <a:buChar char="●"/>
            </a:pPr>
            <a:r>
              <a:rPr lang="en"/>
              <a:t>NYC</a:t>
            </a:r>
            <a:endParaRPr/>
          </a:p>
          <a:p>
            <a:pPr indent="-317500" lvl="1" marL="914400" rtl="0" algn="l">
              <a:spcBef>
                <a:spcPts val="0"/>
              </a:spcBef>
              <a:spcAft>
                <a:spcPts val="0"/>
              </a:spcAft>
              <a:buSzPts val="1400"/>
              <a:buChar char="○"/>
            </a:pPr>
            <a:r>
              <a:rPr lang="en"/>
              <a:t>Home of the NASDAQ</a:t>
            </a:r>
            <a:endParaRPr/>
          </a:p>
          <a:p>
            <a:pPr indent="-317500" lvl="1" marL="914400" rtl="0" algn="l">
              <a:spcBef>
                <a:spcPts val="0"/>
              </a:spcBef>
              <a:spcAft>
                <a:spcPts val="0"/>
              </a:spcAft>
              <a:buSzPts val="1400"/>
              <a:buChar char="○"/>
            </a:pPr>
            <a:r>
              <a:rPr lang="en"/>
              <a:t>Trade stocks</a:t>
            </a:r>
            <a:endParaRPr/>
          </a:p>
          <a:p>
            <a:pPr indent="-342900" lvl="0" marL="457200" rtl="0" algn="l">
              <a:spcBef>
                <a:spcPts val="0"/>
              </a:spcBef>
              <a:spcAft>
                <a:spcPts val="0"/>
              </a:spcAft>
              <a:buSzPts val="1800"/>
              <a:buChar char="●"/>
            </a:pPr>
            <a:r>
              <a:rPr lang="en"/>
              <a:t>Chicago</a:t>
            </a:r>
            <a:endParaRPr/>
          </a:p>
          <a:p>
            <a:pPr indent="-317500" lvl="1" marL="914400" rtl="0" algn="l">
              <a:spcBef>
                <a:spcPts val="0"/>
              </a:spcBef>
              <a:spcAft>
                <a:spcPts val="0"/>
              </a:spcAft>
              <a:buSzPts val="1400"/>
              <a:buChar char="○"/>
            </a:pPr>
            <a:r>
              <a:rPr lang="en"/>
              <a:t>Home of the Chicago Mercantile Exchange</a:t>
            </a:r>
            <a:endParaRPr/>
          </a:p>
          <a:p>
            <a:pPr indent="-317500" lvl="1" marL="914400" rtl="0" algn="l">
              <a:spcBef>
                <a:spcPts val="0"/>
              </a:spcBef>
              <a:spcAft>
                <a:spcPts val="0"/>
              </a:spcAft>
              <a:buSzPts val="1400"/>
              <a:buChar char="○"/>
            </a:pPr>
            <a:r>
              <a:rPr lang="en"/>
              <a:t>Trade futures and options (</a:t>
            </a:r>
            <a:r>
              <a:rPr lang="en"/>
              <a:t>Derivatives</a:t>
            </a:r>
            <a:r>
              <a:rPr lang="en"/>
              <a:t> of stocks)</a:t>
            </a:r>
            <a:endParaRPr/>
          </a:p>
          <a:p>
            <a:pPr indent="-342900" lvl="0" marL="457200" rtl="0" algn="l">
              <a:spcBef>
                <a:spcPts val="0"/>
              </a:spcBef>
              <a:spcAft>
                <a:spcPts val="0"/>
              </a:spcAft>
              <a:buSzPts val="1800"/>
              <a:buChar char="●"/>
            </a:pPr>
            <a:r>
              <a:rPr lang="en"/>
              <a:t>Arbitrage</a:t>
            </a:r>
            <a:endParaRPr/>
          </a:p>
          <a:p>
            <a:pPr indent="-317500" lvl="1" marL="914400" rtl="0" algn="l">
              <a:spcBef>
                <a:spcPts val="0"/>
              </a:spcBef>
              <a:spcAft>
                <a:spcPts val="0"/>
              </a:spcAft>
              <a:buSzPts val="1400"/>
              <a:buChar char="○"/>
            </a:pPr>
            <a:r>
              <a:rPr lang="en"/>
              <a:t>Step 1: Detect a price </a:t>
            </a:r>
            <a:r>
              <a:rPr lang="en"/>
              <a:t>discrepancy</a:t>
            </a:r>
            <a:r>
              <a:rPr lang="en"/>
              <a:t> between a future or </a:t>
            </a:r>
            <a:r>
              <a:rPr lang="en"/>
              <a:t>derivative</a:t>
            </a:r>
            <a:r>
              <a:rPr lang="en"/>
              <a:t> and its underlying stock</a:t>
            </a:r>
            <a:endParaRPr/>
          </a:p>
          <a:p>
            <a:pPr indent="-317500" lvl="1" marL="914400" rtl="0" algn="l">
              <a:spcBef>
                <a:spcPts val="0"/>
              </a:spcBef>
              <a:spcAft>
                <a:spcPts val="0"/>
              </a:spcAft>
              <a:buSzPts val="1400"/>
              <a:buChar char="○"/>
            </a:pPr>
            <a:r>
              <a:rPr lang="en"/>
              <a:t>Step 2: ??? (Probably a degree in finance)</a:t>
            </a:r>
            <a:endParaRPr/>
          </a:p>
          <a:p>
            <a:pPr indent="-317500" lvl="1" marL="914400" rtl="0" algn="l">
              <a:spcBef>
                <a:spcPts val="0"/>
              </a:spcBef>
              <a:spcAft>
                <a:spcPts val="0"/>
              </a:spcAft>
              <a:buSzPts val="1400"/>
              <a:buChar char="○"/>
            </a:pPr>
            <a:r>
              <a:rPr lang="en"/>
              <a:t>Step 3: Profit!</a:t>
            </a:r>
            <a:endParaRPr/>
          </a:p>
          <a:p>
            <a:pPr indent="-342900" lvl="0" marL="457200" rtl="0" algn="l">
              <a:spcBef>
                <a:spcPts val="0"/>
              </a:spcBef>
              <a:spcAft>
                <a:spcPts val="0"/>
              </a:spcAft>
              <a:buSzPts val="1800"/>
              <a:buChar char="●"/>
            </a:pPr>
            <a:r>
              <a:rPr lang="en"/>
              <a:t>Only one catch. You have to be first. </a:t>
            </a:r>
            <a:endParaRPr/>
          </a:p>
          <a:p>
            <a:pPr indent="-317500" lvl="1" marL="914400" rtl="0" algn="l">
              <a:spcBef>
                <a:spcPts val="0"/>
              </a:spcBef>
              <a:spcAft>
                <a:spcPts val="0"/>
              </a:spcAft>
              <a:buSzPts val="1400"/>
              <a:buChar char="○"/>
            </a:pPr>
            <a:r>
              <a:rPr lang="en"/>
              <a:t>If 3ms is enough time to place your trade before anyone else, that’s YOUR profit!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3" st="1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(The End User)</a:t>
            </a:r>
            <a:endParaRPr/>
          </a:p>
        </p:txBody>
      </p:sp>
      <p:sp>
        <p:nvSpPr>
          <p:cNvPr id="69" name="Google Shape;69;p15"/>
          <p:cNvSpPr txBox="1"/>
          <p:nvPr>
            <p:ph idx="1" type="body"/>
          </p:nvPr>
        </p:nvSpPr>
        <p:spPr>
          <a:xfrm>
            <a:off x="311700" y="1371375"/>
            <a:ext cx="4203000" cy="16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How do you connect to the Internet?</a:t>
            </a:r>
            <a:endParaRPr sz="3000"/>
          </a:p>
          <a:p>
            <a:pPr indent="0" lvl="0" marL="0" rtl="0" algn="l">
              <a:spcBef>
                <a:spcPts val="1600"/>
              </a:spcBef>
              <a:spcAft>
                <a:spcPts val="1600"/>
              </a:spcAft>
              <a:buNone/>
            </a:pPr>
            <a:r>
              <a:t/>
            </a:r>
            <a:endParaRPr/>
          </a:p>
        </p:txBody>
      </p:sp>
      <p:pic>
        <p:nvPicPr>
          <p:cNvPr descr="Image result for router" id="70" name="Google Shape;70;p15"/>
          <p:cNvPicPr preferRelativeResize="0"/>
          <p:nvPr/>
        </p:nvPicPr>
        <p:blipFill>
          <a:blip r:embed="rId3">
            <a:alphaModFix/>
          </a:blip>
          <a:stretch>
            <a:fillRect/>
          </a:stretch>
        </p:blipFill>
        <p:spPr>
          <a:xfrm>
            <a:off x="4912925" y="45725"/>
            <a:ext cx="2836625" cy="2836625"/>
          </a:xfrm>
          <a:prstGeom prst="rect">
            <a:avLst/>
          </a:prstGeom>
          <a:noFill/>
          <a:ln>
            <a:noFill/>
          </a:ln>
        </p:spPr>
      </p:pic>
      <p:sp>
        <p:nvSpPr>
          <p:cNvPr id="71" name="Google Shape;71;p15"/>
          <p:cNvSpPr txBox="1"/>
          <p:nvPr/>
        </p:nvSpPr>
        <p:spPr>
          <a:xfrm>
            <a:off x="7749550" y="445025"/>
            <a:ext cx="1319100" cy="19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Wireless Router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u="sng">
                <a:solidFill>
                  <a:schemeClr val="hlink"/>
                </a:solidFill>
                <a:hlinkClick r:id="rId4"/>
              </a:rPr>
              <a:t>https://www.amazon.com/Linksys-WRT54G-Wireless-G-Router/dp/B00007KDVI</a:t>
            </a:r>
            <a:endParaRPr sz="1100"/>
          </a:p>
          <a:p>
            <a:pPr indent="0" lvl="0" marL="0" rtl="0" algn="l">
              <a:spcBef>
                <a:spcPts val="0"/>
              </a:spcBef>
              <a:spcAft>
                <a:spcPts val="0"/>
              </a:spcAft>
              <a:buNone/>
            </a:pPr>
            <a:r>
              <a:t/>
            </a:r>
            <a:endParaRPr sz="1100"/>
          </a:p>
        </p:txBody>
      </p:sp>
      <p:pic>
        <p:nvPicPr>
          <p:cNvPr descr="Image result for wireless access point" id="72" name="Google Shape;72;p15"/>
          <p:cNvPicPr preferRelativeResize="0"/>
          <p:nvPr/>
        </p:nvPicPr>
        <p:blipFill>
          <a:blip r:embed="rId5">
            <a:alphaModFix/>
          </a:blip>
          <a:stretch>
            <a:fillRect/>
          </a:stretch>
        </p:blipFill>
        <p:spPr>
          <a:xfrm>
            <a:off x="5881725" y="3246125"/>
            <a:ext cx="3186924" cy="1791374"/>
          </a:xfrm>
          <a:prstGeom prst="rect">
            <a:avLst/>
          </a:prstGeom>
          <a:noFill/>
          <a:ln>
            <a:noFill/>
          </a:ln>
        </p:spPr>
      </p:pic>
      <p:sp>
        <p:nvSpPr>
          <p:cNvPr id="73" name="Google Shape;73;p15"/>
          <p:cNvSpPr txBox="1"/>
          <p:nvPr/>
        </p:nvSpPr>
        <p:spPr>
          <a:xfrm>
            <a:off x="4514850" y="3499063"/>
            <a:ext cx="1954500" cy="12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Wireless Access Point (WAP)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u="sng">
                <a:solidFill>
                  <a:schemeClr val="hlink"/>
                </a:solidFill>
                <a:hlinkClick r:id="rId6"/>
              </a:rPr>
              <a:t>http://us.dlink.com/product-category/business-solutions/wireless/software-managed-access-points/</a:t>
            </a:r>
            <a:endParaRPr sz="1100"/>
          </a:p>
          <a:p>
            <a:pPr indent="0" lvl="0" marL="0" rtl="0" algn="l">
              <a:spcBef>
                <a:spcPts val="0"/>
              </a:spcBef>
              <a:spcAft>
                <a:spcPts val="0"/>
              </a:spcAft>
              <a:buNone/>
            </a:pPr>
            <a:r>
              <a:t/>
            </a:r>
            <a:endParaRPr sz="1100"/>
          </a:p>
        </p:txBody>
      </p:sp>
      <p:pic>
        <p:nvPicPr>
          <p:cNvPr descr="http://s3.amazonaws.com/digitaltrends-uploads-prod/2016/12/13400996_l.jpg" id="74" name="Google Shape;74;p15"/>
          <p:cNvPicPr preferRelativeResize="0"/>
          <p:nvPr/>
        </p:nvPicPr>
        <p:blipFill>
          <a:blip r:embed="rId7">
            <a:alphaModFix/>
          </a:blip>
          <a:stretch>
            <a:fillRect/>
          </a:stretch>
        </p:blipFill>
        <p:spPr>
          <a:xfrm>
            <a:off x="77275" y="3752004"/>
            <a:ext cx="1954501" cy="1285496"/>
          </a:xfrm>
          <a:prstGeom prst="rect">
            <a:avLst/>
          </a:prstGeom>
          <a:noFill/>
          <a:ln>
            <a:noFill/>
          </a:ln>
        </p:spPr>
      </p:pic>
      <p:sp>
        <p:nvSpPr>
          <p:cNvPr id="75" name="Google Shape;75;p15"/>
          <p:cNvSpPr txBox="1"/>
          <p:nvPr/>
        </p:nvSpPr>
        <p:spPr>
          <a:xfrm>
            <a:off x="2031775" y="3752000"/>
            <a:ext cx="1619100" cy="104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Ethernet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u="sng">
                <a:solidFill>
                  <a:schemeClr val="hlink"/>
                </a:solidFill>
                <a:hlinkClick r:id="rId8"/>
              </a:rPr>
              <a:t>https://www.digitaltrends.com/computing/differences-between-ethernet-cables/</a:t>
            </a:r>
            <a:endParaRPr sz="1100"/>
          </a:p>
          <a:p>
            <a:pPr indent="0" lvl="0" marL="0" rtl="0" algn="l">
              <a:spcBef>
                <a:spcPts val="0"/>
              </a:spcBef>
              <a:spcAft>
                <a:spcPts val="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However you connect your machine to your network</a:t>
            </a:r>
            <a:endParaRPr/>
          </a:p>
          <a:p>
            <a:pPr indent="-317500" lvl="1" marL="914400" rtl="0" algn="l">
              <a:spcBef>
                <a:spcPts val="0"/>
              </a:spcBef>
              <a:spcAft>
                <a:spcPts val="0"/>
              </a:spcAft>
              <a:buSzPts val="1400"/>
              <a:buChar char="○"/>
            </a:pPr>
            <a:r>
              <a:rPr lang="en"/>
              <a:t>you are connected to everyone else on that network</a:t>
            </a:r>
            <a:endParaRPr/>
          </a:p>
          <a:p>
            <a:pPr indent="-317500" lvl="1" marL="914400" rtl="0" algn="l">
              <a:spcBef>
                <a:spcPts val="0"/>
              </a:spcBef>
              <a:spcAft>
                <a:spcPts val="0"/>
              </a:spcAft>
              <a:buSzPts val="1400"/>
              <a:buChar char="○"/>
            </a:pPr>
            <a:r>
              <a:rPr lang="en"/>
              <a:t>We often call this a Local Area Network (LAN)</a:t>
            </a:r>
            <a:endParaRPr/>
          </a:p>
          <a:p>
            <a:pPr indent="-317500" lvl="1" marL="914400" rtl="0" algn="l">
              <a:spcBef>
                <a:spcPts val="0"/>
              </a:spcBef>
              <a:spcAft>
                <a:spcPts val="0"/>
              </a:spcAft>
              <a:buSzPts val="1400"/>
              <a:buChar char="○"/>
            </a:pPr>
            <a:r>
              <a:rPr lang="en"/>
              <a:t>Great for gaming will almost no lag</a:t>
            </a:r>
            <a:endParaRPr/>
          </a:p>
          <a:p>
            <a:pPr indent="-342900" lvl="0" marL="457200" rtl="0" algn="l">
              <a:spcBef>
                <a:spcPts val="0"/>
              </a:spcBef>
              <a:spcAft>
                <a:spcPts val="0"/>
              </a:spcAft>
              <a:buSzPts val="1800"/>
              <a:buChar char="●"/>
            </a:pPr>
            <a:r>
              <a:rPr lang="en"/>
              <a:t>To connect to the Internet</a:t>
            </a:r>
            <a:endParaRPr/>
          </a:p>
          <a:p>
            <a:pPr indent="-317500" lvl="1" marL="914400" rtl="0" algn="l">
              <a:spcBef>
                <a:spcPts val="0"/>
              </a:spcBef>
              <a:spcAft>
                <a:spcPts val="0"/>
              </a:spcAft>
              <a:buSzPts val="1400"/>
              <a:buChar char="○"/>
            </a:pPr>
            <a:r>
              <a:rPr lang="en"/>
              <a:t>Connect a router in the network to a larger network</a:t>
            </a:r>
            <a:endParaRPr/>
          </a:p>
          <a:p>
            <a:pPr indent="-317500" lvl="1" marL="914400" rtl="0" algn="l">
              <a:spcBef>
                <a:spcPts val="0"/>
              </a:spcBef>
              <a:spcAft>
                <a:spcPts val="0"/>
              </a:spcAft>
              <a:buSzPts val="1400"/>
              <a:buChar char="○"/>
            </a:pPr>
            <a:r>
              <a:rPr lang="en"/>
              <a:t>Most commonly an Internet Service Provider (ISP) network through a modem</a:t>
            </a:r>
            <a:endParaRPr/>
          </a:p>
          <a:p>
            <a:pPr indent="-342900" lvl="0" marL="457200" rtl="0" algn="l">
              <a:spcBef>
                <a:spcPts val="0"/>
              </a:spcBef>
              <a:spcAft>
                <a:spcPts val="0"/>
              </a:spcAft>
              <a:buSzPts val="1800"/>
              <a:buChar char="●"/>
            </a:pPr>
            <a:r>
              <a:rPr lang="en"/>
              <a:t>Router</a:t>
            </a:r>
            <a:endParaRPr/>
          </a:p>
          <a:p>
            <a:pPr indent="-317500" lvl="1" marL="914400" rtl="0" algn="l">
              <a:spcBef>
                <a:spcPts val="0"/>
              </a:spcBef>
              <a:spcAft>
                <a:spcPts val="0"/>
              </a:spcAft>
              <a:buSzPts val="1400"/>
              <a:buChar char="○"/>
            </a:pPr>
            <a:r>
              <a:rPr lang="en"/>
              <a:t>Multiple devices can use the same connection </a:t>
            </a:r>
            <a:endParaRPr/>
          </a:p>
          <a:p>
            <a:pPr indent="-342900" lvl="0" marL="457200" rtl="0" algn="l">
              <a:spcBef>
                <a:spcPts val="0"/>
              </a:spcBef>
              <a:spcAft>
                <a:spcPts val="0"/>
              </a:spcAft>
              <a:buSzPts val="1800"/>
              <a:buChar char="●"/>
            </a:pPr>
            <a:r>
              <a:rPr lang="en"/>
              <a:t>Modem</a:t>
            </a:r>
            <a:endParaRPr/>
          </a:p>
          <a:p>
            <a:pPr indent="-317500" lvl="1" marL="914400" rtl="0" algn="l">
              <a:spcBef>
                <a:spcPts val="0"/>
              </a:spcBef>
              <a:spcAft>
                <a:spcPts val="0"/>
              </a:spcAft>
              <a:buSzPts val="1400"/>
              <a:buChar char="○"/>
            </a:pPr>
            <a:r>
              <a:rPr lang="en"/>
              <a:t>Decodes signals from ISP</a:t>
            </a:r>
            <a:endParaRPr/>
          </a:p>
        </p:txBody>
      </p:sp>
      <p:pic>
        <p:nvPicPr>
          <p:cNvPr descr="Image result for router" id="82" name="Google Shape;82;p16"/>
          <p:cNvPicPr preferRelativeResize="0"/>
          <p:nvPr/>
        </p:nvPicPr>
        <p:blipFill>
          <a:blip r:embed="rId3">
            <a:alphaModFix/>
          </a:blip>
          <a:stretch>
            <a:fillRect/>
          </a:stretch>
        </p:blipFill>
        <p:spPr>
          <a:xfrm>
            <a:off x="5036650" y="3416278"/>
            <a:ext cx="3893225" cy="1574375"/>
          </a:xfrm>
          <a:prstGeom prst="rect">
            <a:avLst/>
          </a:prstGeom>
          <a:noFill/>
          <a:ln>
            <a:noFill/>
          </a:ln>
        </p:spPr>
      </p:pic>
      <p:sp>
        <p:nvSpPr>
          <p:cNvPr id="83" name="Google Shape;83;p16"/>
          <p:cNvSpPr txBox="1"/>
          <p:nvPr/>
        </p:nvSpPr>
        <p:spPr>
          <a:xfrm>
            <a:off x="895150" y="4416200"/>
            <a:ext cx="4141500" cy="4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https://kb.netgear.com/30985/How-to-manually-configure-a-PnP-connection-with-Etisalat-on-your-NETGEAR-Nighthawk-router</a:t>
            </a:r>
            <a:endParaRPr sz="1100"/>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ISP Networks</a:t>
            </a:r>
            <a:endParaRPr/>
          </a:p>
        </p:txBody>
      </p:sp>
      <p:sp>
        <p:nvSpPr>
          <p:cNvPr id="89" name="Google Shape;89;p17"/>
          <p:cNvSpPr txBox="1"/>
          <p:nvPr>
            <p:ph idx="1" type="body"/>
          </p:nvPr>
        </p:nvSpPr>
        <p:spPr>
          <a:xfrm>
            <a:off x="311700" y="1152475"/>
            <a:ext cx="4545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Connect customers to the Internet</a:t>
            </a:r>
            <a:endParaRPr/>
          </a:p>
          <a:p>
            <a:pPr indent="-342900" lvl="0" marL="457200" rtl="0" algn="l">
              <a:spcBef>
                <a:spcPts val="0"/>
              </a:spcBef>
              <a:spcAft>
                <a:spcPts val="0"/>
              </a:spcAft>
              <a:buSzPts val="1800"/>
              <a:buChar char="●"/>
            </a:pPr>
            <a:r>
              <a:rPr lang="en"/>
              <a:t>Maintain city and regional networks</a:t>
            </a:r>
            <a:endParaRPr/>
          </a:p>
          <a:p>
            <a:pPr indent="-342900" lvl="0" marL="457200" rtl="0" algn="l">
              <a:spcBef>
                <a:spcPts val="0"/>
              </a:spcBef>
              <a:spcAft>
                <a:spcPts val="0"/>
              </a:spcAft>
              <a:buSzPts val="1800"/>
              <a:buChar char="●"/>
            </a:pPr>
            <a:r>
              <a:rPr lang="en"/>
              <a:t>Addresses the last mile problem</a:t>
            </a:r>
            <a:endParaRPr/>
          </a:p>
          <a:p>
            <a:pPr indent="-317500" lvl="1" marL="914400" rtl="0" algn="l">
              <a:spcBef>
                <a:spcPts val="0"/>
              </a:spcBef>
              <a:spcAft>
                <a:spcPts val="0"/>
              </a:spcAft>
              <a:buSzPts val="1400"/>
              <a:buChar char="○"/>
            </a:pPr>
            <a:r>
              <a:rPr lang="en"/>
              <a:t>Part of a network connecting to individuals</a:t>
            </a:r>
            <a:endParaRPr/>
          </a:p>
          <a:p>
            <a:pPr indent="-317500" lvl="1" marL="914400" rtl="0" algn="l">
              <a:spcBef>
                <a:spcPts val="0"/>
              </a:spcBef>
              <a:spcAft>
                <a:spcPts val="0"/>
              </a:spcAft>
              <a:buSzPts val="1400"/>
              <a:buChar char="○"/>
            </a:pPr>
            <a:r>
              <a:rPr lang="en"/>
              <a:t>Requires onsite technicians for each connection</a:t>
            </a:r>
            <a:endParaRPr/>
          </a:p>
        </p:txBody>
      </p:sp>
      <p:pic>
        <p:nvPicPr>
          <p:cNvPr descr="Image result for suburban neighborhood overhead lines" id="90" name="Google Shape;90;p17"/>
          <p:cNvPicPr preferRelativeResize="0"/>
          <p:nvPr/>
        </p:nvPicPr>
        <p:blipFill>
          <a:blip r:embed="rId3">
            <a:alphaModFix/>
          </a:blip>
          <a:stretch>
            <a:fillRect/>
          </a:stretch>
        </p:blipFill>
        <p:spPr>
          <a:xfrm>
            <a:off x="4975350" y="1329075"/>
            <a:ext cx="3838975" cy="2879250"/>
          </a:xfrm>
          <a:prstGeom prst="rect">
            <a:avLst/>
          </a:prstGeom>
          <a:noFill/>
          <a:ln>
            <a:noFill/>
          </a:ln>
        </p:spPr>
      </p:pic>
      <p:sp>
        <p:nvSpPr>
          <p:cNvPr id="91" name="Google Shape;91;p17"/>
          <p:cNvSpPr txBox="1"/>
          <p:nvPr/>
        </p:nvSpPr>
        <p:spPr>
          <a:xfrm>
            <a:off x="4881163" y="756375"/>
            <a:ext cx="3909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http://oldforum.paradoxplaza.com/forum/showthread.php?837998-Underground-power-lines-and-capacity/page2</a:t>
            </a:r>
            <a:endParaRPr sz="1100"/>
          </a:p>
          <a:p>
            <a:pPr indent="0" lvl="0" marL="0" rtl="0" algn="l">
              <a:spcBef>
                <a:spcPts val="0"/>
              </a:spcBef>
              <a:spcAft>
                <a:spcPts val="0"/>
              </a:spcAft>
              <a:buNone/>
            </a:pPr>
            <a:r>
              <a:t/>
            </a:r>
            <a:endParaRPr sz="1100"/>
          </a:p>
        </p:txBody>
      </p:sp>
      <p:sp>
        <p:nvSpPr>
          <p:cNvPr id="92" name="Google Shape;92;p17"/>
          <p:cNvSpPr txBox="1"/>
          <p:nvPr/>
        </p:nvSpPr>
        <p:spPr>
          <a:xfrm>
            <a:off x="3158625" y="4141625"/>
            <a:ext cx="1364700" cy="78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5"/>
              </a:rPr>
              <a:t>https://bijanghayyoomi.files.wordpress.com/2010/08/picture20.jpg</a:t>
            </a:r>
            <a:endParaRPr sz="1100"/>
          </a:p>
          <a:p>
            <a:pPr indent="0" lvl="0" marL="0" rtl="0" algn="l">
              <a:spcBef>
                <a:spcPts val="0"/>
              </a:spcBef>
              <a:spcAft>
                <a:spcPts val="0"/>
              </a:spcAft>
              <a:buNone/>
            </a:pPr>
            <a:r>
              <a:t/>
            </a:r>
            <a:endParaRPr/>
          </a:p>
        </p:txBody>
      </p:sp>
      <p:pic>
        <p:nvPicPr>
          <p:cNvPr descr="https://bijanghayyoomi.files.wordpress.com/2010/08/picture20.jpg" id="93" name="Google Shape;93;p17"/>
          <p:cNvPicPr preferRelativeResize="0"/>
          <p:nvPr/>
        </p:nvPicPr>
        <p:blipFill>
          <a:blip r:embed="rId6">
            <a:alphaModFix/>
          </a:blip>
          <a:stretch>
            <a:fillRect/>
          </a:stretch>
        </p:blipFill>
        <p:spPr>
          <a:xfrm>
            <a:off x="477675" y="3053650"/>
            <a:ext cx="2642774" cy="1870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Tier 1 Networks</a:t>
            </a:r>
            <a:endParaRPr/>
          </a:p>
        </p:txBody>
      </p:sp>
      <p:sp>
        <p:nvSpPr>
          <p:cNvPr id="99" name="Google Shape;99;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 network that is connected to all other networks on the Internet without paying another network provider for access</a:t>
            </a:r>
            <a:endParaRPr/>
          </a:p>
          <a:p>
            <a:pPr indent="-342900" lvl="0" marL="457200" rtl="0" algn="l">
              <a:spcBef>
                <a:spcPts val="0"/>
              </a:spcBef>
              <a:spcAft>
                <a:spcPts val="0"/>
              </a:spcAft>
              <a:buSzPts val="1800"/>
              <a:buChar char="●"/>
            </a:pPr>
            <a:r>
              <a:rPr lang="en"/>
              <a:t>Maintain networks at the global scale</a:t>
            </a:r>
            <a:endParaRPr/>
          </a:p>
          <a:p>
            <a:pPr indent="-342900" lvl="0" marL="457200" rtl="0" algn="l">
              <a:spcBef>
                <a:spcPts val="0"/>
              </a:spcBef>
              <a:spcAft>
                <a:spcPts val="0"/>
              </a:spcAft>
              <a:buSzPts val="1800"/>
              <a:buChar char="●"/>
            </a:pPr>
            <a:r>
              <a:rPr lang="en"/>
              <a:t>ISP’s pay for tier 1 access just like we pay ISPs</a:t>
            </a:r>
            <a:endParaRPr/>
          </a:p>
          <a:p>
            <a:pPr indent="-342900" lvl="0" marL="457200" rtl="0" algn="l">
              <a:spcBef>
                <a:spcPts val="0"/>
              </a:spcBef>
              <a:spcAft>
                <a:spcPts val="0"/>
              </a:spcAft>
              <a:buSzPts val="1800"/>
              <a:buChar char="●"/>
            </a:pPr>
            <a:r>
              <a:rPr lang="en"/>
              <a:t>Tier one networks form the backbone of the Internet</a:t>
            </a:r>
            <a:endParaRPr/>
          </a:p>
          <a:p>
            <a:pPr indent="-342900" lvl="0" marL="457200" rtl="0" algn="l">
              <a:spcBef>
                <a:spcPts val="0"/>
              </a:spcBef>
              <a:spcAft>
                <a:spcPts val="0"/>
              </a:spcAft>
              <a:buSzPts val="1800"/>
              <a:buChar char="●"/>
            </a:pPr>
            <a:r>
              <a:rPr lang="en"/>
              <a:t>Some tier 1 companies also offer ISP services to individuals in certain regions</a:t>
            </a:r>
            <a:endParaRPr/>
          </a:p>
          <a:p>
            <a:pPr indent="-342900" lvl="0" marL="457200" rtl="0" algn="l">
              <a:spcBef>
                <a:spcPts val="0"/>
              </a:spcBef>
              <a:spcAft>
                <a:spcPts val="0"/>
              </a:spcAft>
              <a:buSzPts val="1800"/>
              <a:buChar char="●"/>
            </a:pPr>
            <a:r>
              <a:rPr lang="en"/>
              <a:t>Often peer with each other allowing them to use each other’s networks, thus increasing the overall speed and reliability of the Internet</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Tier 1 Networks</a:t>
            </a:r>
            <a:endParaRPr/>
          </a:p>
        </p:txBody>
      </p:sp>
      <p:sp>
        <p:nvSpPr>
          <p:cNvPr id="105" name="Google Shape;105;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AT&amp;T</a:t>
            </a:r>
            <a:endParaRPr/>
          </a:p>
          <a:p>
            <a:pPr indent="0" lvl="0" marL="0" rtl="0" algn="l">
              <a:spcBef>
                <a:spcPts val="1600"/>
              </a:spcBef>
              <a:spcAft>
                <a:spcPts val="0"/>
              </a:spcAft>
              <a:buNone/>
            </a:pPr>
            <a:r>
              <a:rPr lang="en"/>
              <a:t>CenturyLink</a:t>
            </a:r>
            <a:endParaRPr/>
          </a:p>
          <a:p>
            <a:pPr indent="0" lvl="0" marL="0" rtl="0" algn="l">
              <a:spcBef>
                <a:spcPts val="1600"/>
              </a:spcBef>
              <a:spcAft>
                <a:spcPts val="0"/>
              </a:spcAft>
              <a:buNone/>
            </a:pPr>
            <a:r>
              <a:rPr lang="en"/>
              <a:t>Global Telcon &amp; Communications</a:t>
            </a:r>
            <a:endParaRPr/>
          </a:p>
          <a:p>
            <a:pPr indent="0" lvl="0" marL="0" rtl="0" algn="l">
              <a:spcBef>
                <a:spcPts val="1600"/>
              </a:spcBef>
              <a:spcAft>
                <a:spcPts val="0"/>
              </a:spcAft>
              <a:buNone/>
            </a:pPr>
            <a:r>
              <a:rPr lang="en"/>
              <a:t>Level 3 Communications</a:t>
            </a:r>
            <a:endParaRPr/>
          </a:p>
          <a:p>
            <a:pPr indent="0" lvl="0" marL="0" rtl="0" algn="l">
              <a:spcBef>
                <a:spcPts val="1600"/>
              </a:spcBef>
              <a:spcAft>
                <a:spcPts val="0"/>
              </a:spcAft>
              <a:buClr>
                <a:schemeClr val="dk1"/>
              </a:buClr>
              <a:buSzPts val="1100"/>
              <a:buFont typeface="Arial"/>
              <a:buNone/>
            </a:pPr>
            <a:r>
              <a:rPr lang="en"/>
              <a:t>NTT Communications</a:t>
            </a:r>
            <a:endParaRPr/>
          </a:p>
          <a:p>
            <a:pPr indent="0" lvl="0" marL="0" rtl="0" algn="l">
              <a:spcBef>
                <a:spcPts val="1600"/>
              </a:spcBef>
              <a:spcAft>
                <a:spcPts val="0"/>
              </a:spcAft>
              <a:buNone/>
            </a:pPr>
            <a:r>
              <a:rPr lang="en"/>
              <a:t>Verizon Enterprise Solutions</a:t>
            </a:r>
            <a:endParaRPr/>
          </a:p>
          <a:p>
            <a:pPr indent="0" lvl="0" marL="0" rtl="0" algn="l">
              <a:spcBef>
                <a:spcPts val="1600"/>
              </a:spcBef>
              <a:spcAft>
                <a:spcPts val="0"/>
              </a:spcAft>
              <a:buClr>
                <a:schemeClr val="dk1"/>
              </a:buClr>
              <a:buSzPts val="1100"/>
              <a:buFont typeface="Arial"/>
              <a:buNone/>
            </a:pPr>
            <a:r>
              <a:rPr lang="en"/>
              <a:t>Zayo Group</a:t>
            </a:r>
            <a:endParaRPr/>
          </a:p>
          <a:p>
            <a:pPr indent="0" lvl="0" marL="0" rtl="0" algn="l">
              <a:spcBef>
                <a:spcPts val="1600"/>
              </a:spcBef>
              <a:spcAft>
                <a:spcPts val="1600"/>
              </a:spcAft>
              <a:buNone/>
            </a:pPr>
            <a:r>
              <a:rPr lang="en"/>
              <a:t>(</a:t>
            </a:r>
            <a:r>
              <a:rPr lang="en" u="sng">
                <a:solidFill>
                  <a:schemeClr val="hlink"/>
                </a:solidFill>
                <a:hlinkClick r:id="rId3"/>
              </a:rPr>
              <a:t>https://en.wikipedia.org/wiki/Tier_1_network</a:t>
            </a:r>
            <a:r>
              <a:rPr lang="en"/>
              <a:t> for more)</a:t>
            </a:r>
            <a:endParaRPr/>
          </a:p>
        </p:txBody>
      </p:sp>
      <p:sp>
        <p:nvSpPr>
          <p:cNvPr id="106" name="Google Shape;106;p19"/>
          <p:cNvSpPr txBox="1"/>
          <p:nvPr/>
        </p:nvSpPr>
        <p:spPr>
          <a:xfrm>
            <a:off x="5036175" y="2055863"/>
            <a:ext cx="2606100" cy="35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http://www.vootwerk.com/network.html</a:t>
            </a:r>
            <a:endParaRPr sz="1100"/>
          </a:p>
          <a:p>
            <a:pPr indent="0" lvl="0" marL="0" rtl="0" algn="l">
              <a:spcBef>
                <a:spcPts val="0"/>
              </a:spcBef>
              <a:spcAft>
                <a:spcPts val="0"/>
              </a:spcAft>
              <a:buNone/>
            </a:pPr>
            <a:r>
              <a:t/>
            </a:r>
            <a:endParaRPr sz="1100"/>
          </a:p>
        </p:txBody>
      </p:sp>
      <p:pic>
        <p:nvPicPr>
          <p:cNvPr descr="http://www.vootwerk.com/images/maps/Level3map.jpg" id="107" name="Google Shape;107;p19"/>
          <p:cNvPicPr preferRelativeResize="0"/>
          <p:nvPr/>
        </p:nvPicPr>
        <p:blipFill>
          <a:blip r:embed="rId5">
            <a:alphaModFix/>
          </a:blip>
          <a:stretch>
            <a:fillRect/>
          </a:stretch>
        </p:blipFill>
        <p:spPr>
          <a:xfrm>
            <a:off x="3733150" y="2614350"/>
            <a:ext cx="2278864" cy="1725925"/>
          </a:xfrm>
          <a:prstGeom prst="rect">
            <a:avLst/>
          </a:prstGeom>
          <a:noFill/>
          <a:ln>
            <a:noFill/>
          </a:ln>
        </p:spPr>
      </p:pic>
      <p:pic>
        <p:nvPicPr>
          <p:cNvPr descr="http://www.vootwerk.com/images/maps/CenturyLinkmap.jpg" id="108" name="Google Shape;108;p19"/>
          <p:cNvPicPr preferRelativeResize="0"/>
          <p:nvPr/>
        </p:nvPicPr>
        <p:blipFill>
          <a:blip r:embed="rId6">
            <a:alphaModFix/>
          </a:blip>
          <a:stretch>
            <a:fillRect/>
          </a:stretch>
        </p:blipFill>
        <p:spPr>
          <a:xfrm>
            <a:off x="4597500" y="333726"/>
            <a:ext cx="3337099" cy="1722149"/>
          </a:xfrm>
          <a:prstGeom prst="rect">
            <a:avLst/>
          </a:prstGeom>
          <a:noFill/>
          <a:ln>
            <a:noFill/>
          </a:ln>
        </p:spPr>
      </p:pic>
      <p:pic>
        <p:nvPicPr>
          <p:cNvPr descr="http://www.vootwerk.com/images/maps/AT&amp;Tmap.jpg" id="109" name="Google Shape;109;p19"/>
          <p:cNvPicPr preferRelativeResize="0"/>
          <p:nvPr/>
        </p:nvPicPr>
        <p:blipFill>
          <a:blip r:embed="rId7">
            <a:alphaModFix/>
          </a:blip>
          <a:stretch>
            <a:fillRect/>
          </a:stretch>
        </p:blipFill>
        <p:spPr>
          <a:xfrm>
            <a:off x="6193625" y="2614350"/>
            <a:ext cx="2769410" cy="1725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Internet Exchanges (IX)</a:t>
            </a:r>
            <a:endParaRPr/>
          </a:p>
        </p:txBody>
      </p:sp>
      <p:sp>
        <p:nvSpPr>
          <p:cNvPr id="115" name="Google Shape;115;p20"/>
          <p:cNvSpPr txBox="1"/>
          <p:nvPr>
            <p:ph idx="1" type="body"/>
          </p:nvPr>
        </p:nvSpPr>
        <p:spPr>
          <a:xfrm>
            <a:off x="311700" y="1152475"/>
            <a:ext cx="8718000" cy="1407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Tier 1 networks must connect to ISP networks and other Tier 1 networks</a:t>
            </a:r>
            <a:endParaRPr/>
          </a:p>
          <a:p>
            <a:pPr indent="-342900" lvl="0" marL="457200" rtl="0" algn="l">
              <a:spcBef>
                <a:spcPts val="0"/>
              </a:spcBef>
              <a:spcAft>
                <a:spcPts val="0"/>
              </a:spcAft>
              <a:buSzPts val="1800"/>
              <a:buChar char="●"/>
            </a:pPr>
            <a:r>
              <a:rPr lang="en"/>
              <a:t>These connections are made in Internet Exchanges</a:t>
            </a:r>
            <a:endParaRPr/>
          </a:p>
          <a:p>
            <a:pPr indent="-342900" lvl="0" marL="457200" rtl="0" algn="l">
              <a:spcBef>
                <a:spcPts val="0"/>
              </a:spcBef>
              <a:spcAft>
                <a:spcPts val="0"/>
              </a:spcAft>
              <a:buSzPts val="1800"/>
              <a:buChar char="●"/>
            </a:pPr>
            <a:r>
              <a:rPr lang="en"/>
              <a:t>60 Hudson Street (pictured) houses one such IX in </a:t>
            </a:r>
            <a:r>
              <a:rPr lang="en"/>
              <a:t>Manhattan</a:t>
            </a:r>
            <a:endParaRPr/>
          </a:p>
          <a:p>
            <a:pPr indent="-342900" lvl="0" marL="457200" rtl="0" algn="l">
              <a:spcBef>
                <a:spcPts val="0"/>
              </a:spcBef>
              <a:spcAft>
                <a:spcPts val="0"/>
              </a:spcAft>
              <a:buSzPts val="1800"/>
              <a:buChar char="●"/>
            </a:pPr>
            <a:r>
              <a:rPr lang="en"/>
              <a:t>IXs maintain many connections and require reliable power and various backups</a:t>
            </a:r>
            <a:endParaRPr/>
          </a:p>
        </p:txBody>
      </p:sp>
      <p:pic>
        <p:nvPicPr>
          <p:cNvPr id="116" name="Google Shape;116;p20"/>
          <p:cNvPicPr preferRelativeResize="0"/>
          <p:nvPr/>
        </p:nvPicPr>
        <p:blipFill>
          <a:blip r:embed="rId3">
            <a:alphaModFix/>
          </a:blip>
          <a:stretch>
            <a:fillRect/>
          </a:stretch>
        </p:blipFill>
        <p:spPr>
          <a:xfrm>
            <a:off x="6569350" y="2474650"/>
            <a:ext cx="2020149" cy="2553450"/>
          </a:xfrm>
          <a:prstGeom prst="rect">
            <a:avLst/>
          </a:prstGeom>
          <a:noFill/>
          <a:ln>
            <a:noFill/>
          </a:ln>
        </p:spPr>
      </p:pic>
      <p:sp>
        <p:nvSpPr>
          <p:cNvPr id="117" name="Google Shape;117;p20"/>
          <p:cNvSpPr txBox="1"/>
          <p:nvPr/>
        </p:nvSpPr>
        <p:spPr>
          <a:xfrm>
            <a:off x="4825150" y="4389125"/>
            <a:ext cx="1744200" cy="48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https://en.wikipedia.org/wiki/60_Hudson_Street</a:t>
            </a:r>
            <a:endParaRPr sz="1100"/>
          </a:p>
          <a:p>
            <a:pPr indent="0" lvl="0" marL="0" rtl="0" algn="l">
              <a:spcBef>
                <a:spcPts val="0"/>
              </a:spcBef>
              <a:spcAft>
                <a:spcPts val="0"/>
              </a:spcAft>
              <a:buNone/>
            </a:pPr>
            <a:r>
              <a:t/>
            </a:r>
            <a:endParaRPr sz="1100"/>
          </a:p>
        </p:txBody>
      </p:sp>
      <p:sp>
        <p:nvSpPr>
          <p:cNvPr id="118" name="Google Shape;118;p20"/>
          <p:cNvSpPr txBox="1"/>
          <p:nvPr/>
        </p:nvSpPr>
        <p:spPr>
          <a:xfrm>
            <a:off x="3742950" y="2695125"/>
            <a:ext cx="1855500" cy="7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5"/>
              </a:rPr>
              <a:t>https://www.wired.com/2015/11/peter-garritano-where-the-internet-lives/</a:t>
            </a:r>
            <a:endParaRPr sz="1100"/>
          </a:p>
          <a:p>
            <a:pPr indent="0" lvl="0" marL="0" rtl="0" algn="l">
              <a:spcBef>
                <a:spcPts val="0"/>
              </a:spcBef>
              <a:spcAft>
                <a:spcPts val="0"/>
              </a:spcAft>
              <a:buNone/>
            </a:pPr>
            <a:r>
              <a:t/>
            </a:r>
            <a:endParaRPr/>
          </a:p>
        </p:txBody>
      </p:sp>
      <p:pic>
        <p:nvPicPr>
          <p:cNvPr descr="https://www.wired.com/wp-content/uploads/2015/11/Garritano_HP_01.jpg" id="119" name="Google Shape;119;p20"/>
          <p:cNvPicPr preferRelativeResize="0"/>
          <p:nvPr/>
        </p:nvPicPr>
        <p:blipFill>
          <a:blip r:embed="rId6">
            <a:alphaModFix/>
          </a:blip>
          <a:stretch>
            <a:fillRect/>
          </a:stretch>
        </p:blipFill>
        <p:spPr>
          <a:xfrm>
            <a:off x="513609" y="2503212"/>
            <a:ext cx="3190116" cy="25534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Connecting</a:t>
            </a:r>
            <a:r>
              <a:rPr lang="en"/>
              <a:t> Continents</a:t>
            </a:r>
            <a:endParaRPr/>
          </a:p>
        </p:txBody>
      </p:sp>
      <p:sp>
        <p:nvSpPr>
          <p:cNvPr id="125" name="Google Shape;12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routinely use the Internet to connect to people from around the world</a:t>
            </a:r>
            <a:endParaRPr/>
          </a:p>
          <a:p>
            <a:pPr indent="0" lvl="0" marL="0" rtl="0" algn="l">
              <a:spcBef>
                <a:spcPts val="1600"/>
              </a:spcBef>
              <a:spcAft>
                <a:spcPts val="0"/>
              </a:spcAft>
              <a:buNone/>
            </a:pPr>
            <a:r>
              <a:rPr lang="en"/>
              <a:t>This means our data is being routed across oceans to other continents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Discussion: How does this work?</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